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02.jpg" ContentType="image/jpg"/>
  <Override PartName="/ppt/media/image106.jpg" ContentType="image/jpg"/>
  <Override PartName="/ppt/media/image108.jpg" ContentType="image/jpg"/>
  <Override PartName="/ppt/media/image109.jpg" ContentType="image/jpg"/>
  <Override PartName="/ppt/media/image110.jpg" ContentType="image/jpg"/>
  <Override PartName="/ppt/media/image111.jpg" ContentType="image/jpg"/>
  <Override PartName="/ppt/media/image113.jpg" ContentType="image/jpg"/>
  <Override PartName="/ppt/media/image115.jpg" ContentType="image/jpg"/>
  <Override PartName="/ppt/media/image120.jpg" ContentType="image/jpg"/>
  <Override PartName="/ppt/media/image121.jpg" ContentType="image/jpg"/>
  <Override PartName="/ppt/media/image123.jpg" ContentType="image/jpg"/>
  <Override PartName="/ppt/media/image129.jpg" ContentType="image/jpg"/>
  <Override PartName="/ppt/media/image130.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40.jpg" ContentType="image/jpg"/>
  <Override PartName="/ppt/media/image141.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59.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1"/>
  </p:notesMasterIdLst>
  <p:handoutMasterIdLst>
    <p:handoutMasterId r:id="rId92"/>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712" r:id="rId26"/>
    <p:sldId id="11688" r:id="rId27"/>
    <p:sldId id="11667" r:id="rId28"/>
    <p:sldId id="11700" r:id="rId29"/>
    <p:sldId id="10819" r:id="rId30"/>
    <p:sldId id="2076136495" r:id="rId31"/>
    <p:sldId id="2076136496" r:id="rId32"/>
    <p:sldId id="2044" r:id="rId33"/>
    <p:sldId id="2045" r:id="rId34"/>
    <p:sldId id="2076136503" r:id="rId35"/>
    <p:sldId id="2047" r:id="rId36"/>
    <p:sldId id="359" r:id="rId37"/>
    <p:sldId id="2048" r:id="rId38"/>
    <p:sldId id="1895" r:id="rId39"/>
    <p:sldId id="11672" r:id="rId40"/>
    <p:sldId id="265" r:id="rId41"/>
    <p:sldId id="266" r:id="rId42"/>
    <p:sldId id="267" r:id="rId43"/>
    <p:sldId id="268" r:id="rId44"/>
    <p:sldId id="269" r:id="rId45"/>
    <p:sldId id="272" r:id="rId46"/>
    <p:sldId id="273" r:id="rId47"/>
    <p:sldId id="274" r:id="rId48"/>
    <p:sldId id="11695" r:id="rId49"/>
    <p:sldId id="11696" r:id="rId50"/>
    <p:sldId id="11697" r:id="rId51"/>
    <p:sldId id="11698" r:id="rId52"/>
    <p:sldId id="11673" r:id="rId53"/>
    <p:sldId id="11668" r:id="rId54"/>
    <p:sldId id="11674" r:id="rId55"/>
    <p:sldId id="11675" r:id="rId56"/>
    <p:sldId id="277" r:id="rId57"/>
    <p:sldId id="11676" r:id="rId58"/>
    <p:sldId id="11677" r:id="rId59"/>
    <p:sldId id="11678" r:id="rId60"/>
    <p:sldId id="11679" r:id="rId61"/>
    <p:sldId id="11703" r:id="rId62"/>
    <p:sldId id="11704" r:id="rId63"/>
    <p:sldId id="11680" r:id="rId64"/>
    <p:sldId id="11701" r:id="rId65"/>
    <p:sldId id="11702" r:id="rId66"/>
    <p:sldId id="11710" r:id="rId67"/>
    <p:sldId id="2076137803" r:id="rId68"/>
    <p:sldId id="2437" r:id="rId69"/>
    <p:sldId id="2076137796" r:id="rId70"/>
    <p:sldId id="1817" r:id="rId71"/>
    <p:sldId id="2076137797" r:id="rId72"/>
    <p:sldId id="1830" r:id="rId73"/>
    <p:sldId id="1850" r:id="rId74"/>
    <p:sldId id="1835" r:id="rId75"/>
    <p:sldId id="2438" r:id="rId76"/>
    <p:sldId id="2076137798" r:id="rId77"/>
    <p:sldId id="2436" r:id="rId78"/>
    <p:sldId id="11699" r:id="rId79"/>
    <p:sldId id="278" r:id="rId80"/>
    <p:sldId id="279" r:id="rId81"/>
    <p:sldId id="11708" r:id="rId82"/>
    <p:sldId id="11689" r:id="rId83"/>
    <p:sldId id="11707" r:id="rId84"/>
    <p:sldId id="11706" r:id="rId85"/>
    <p:sldId id="2439" r:id="rId86"/>
    <p:sldId id="2076137795" r:id="rId87"/>
    <p:sldId id="2076137792" r:id="rId88"/>
    <p:sldId id="11705" r:id="rId89"/>
    <p:sldId id="17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0578" autoAdjust="0"/>
  </p:normalViewPr>
  <p:slideViewPr>
    <p:cSldViewPr snapToGrid="0">
      <p:cViewPr varScale="1">
        <p:scale>
          <a:sx n="74" d="100"/>
          <a:sy n="74"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08/11/2021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08/11/2021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50</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57</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82</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11/8/2021 12:51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11/8/2021 12:51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08-11-2021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08-11-2021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08-11-2021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08-11-2021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08-11-2021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08-11-2021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08/11/2021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5.sv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0.png"/><Relationship Id="rId7" Type="http://schemas.openxmlformats.org/officeDocument/2006/relationships/image" Target="../media/image92.png"/><Relationship Id="rId12" Type="http://schemas.openxmlformats.org/officeDocument/2006/relationships/image" Target="../media/image96.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95.png"/><Relationship Id="rId5" Type="http://schemas.openxmlformats.org/officeDocument/2006/relationships/image" Target="../media/image91.png"/><Relationship Id="rId10"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5" Type="http://schemas.openxmlformats.org/officeDocument/2006/relationships/image" Target="../media/image134.png"/><Relationship Id="rId4" Type="http://schemas.openxmlformats.org/officeDocument/2006/relationships/hyperlink" Target="https://powerapps.microsoft.com/en-us/tutorials/connections-lis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35.xml"/><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1.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6.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hyperlink" Target="https://docs.microsoft.com/connectors" TargetMode="External"/><Relationship Id="rId21" Type="http://schemas.openxmlformats.org/officeDocument/2006/relationships/image" Target="../media/image157.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38.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7.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1.png"/><Relationship Id="rId10" Type="http://schemas.openxmlformats.org/officeDocument/2006/relationships/hyperlink" Target="https://youtu.be/dBCS1nPsDiE" TargetMode="External"/><Relationship Id="rId19" Type="http://schemas.openxmlformats.org/officeDocument/2006/relationships/image" Target="../media/image155.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0.png"/><Relationship Id="rId22" Type="http://schemas.openxmlformats.org/officeDocument/2006/relationships/image" Target="../media/image1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jpg"/><Relationship Id="rId21" Type="http://schemas.openxmlformats.org/officeDocument/2006/relationships/image" Target="../media/image120.jpg"/><Relationship Id="rId7" Type="http://schemas.openxmlformats.org/officeDocument/2006/relationships/image" Target="../media/image106.jpg"/><Relationship Id="rId12" Type="http://schemas.openxmlformats.org/officeDocument/2006/relationships/image" Target="../media/image111.jp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jp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jp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jpg"/><Relationship Id="rId14" Type="http://schemas.openxmlformats.org/officeDocument/2006/relationships/image" Target="../media/image113.jpg"/><Relationship Id="rId22" Type="http://schemas.openxmlformats.org/officeDocument/2006/relationships/image" Target="../media/image121.jpg"/></Relationships>
</file>

<file path=ppt/slides/_rels/slide76.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39.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4FD7CC2-7A90-4F00-936B-5DB370FD6648}"/>
              </a:ext>
            </a:extLst>
          </p:cNvPr>
          <p:cNvPicPr>
            <a:picLocks noChangeAspect="1"/>
          </p:cNvPicPr>
          <p:nvPr/>
        </p:nvPicPr>
        <p:blipFill>
          <a:blip r:embed="rId3"/>
          <a:stretch>
            <a:fillRect/>
          </a:stretch>
        </p:blipFill>
        <p:spPr>
          <a:xfrm>
            <a:off x="1313151" y="712760"/>
            <a:ext cx="5659148" cy="5432480"/>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3"/>
            <a:ext cx="822960" cy="1283539"/>
            <a:chOff x="5668236" y="2971493"/>
            <a:chExt cx="967690" cy="148058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5502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DV</a:t>
              </a:r>
            </a:p>
          </p:txBody>
        </p:sp>
      </p:grpSp>
      <p:sp>
        <p:nvSpPr>
          <p:cNvPr id="47" name="TextBox 46">
            <a:extLst>
              <a:ext uri="{FF2B5EF4-FFF2-40B4-BE49-F238E27FC236}">
                <a16:creationId xmlns:a16="http://schemas.microsoft.com/office/drawing/2014/main" id="{04436295-D797-449B-8F16-7153D9E8DC73}"/>
              </a:ext>
            </a:extLst>
          </p:cNvPr>
          <p:cNvSpPr txBox="1"/>
          <p:nvPr/>
        </p:nvSpPr>
        <p:spPr>
          <a:xfrm>
            <a:off x="9227177" y="5381928"/>
            <a:ext cx="1891095"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Data Verse</a:t>
            </a:r>
          </a:p>
        </p:txBody>
      </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 Verse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extLst>
              <p:ext uri="{D42A27DB-BD31-4B8C-83A1-F6EECF244321}">
                <p14:modId xmlns:p14="http://schemas.microsoft.com/office/powerpoint/2010/main" val="778753836"/>
              </p:ext>
            </p:extLst>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a:t>Power BI</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486+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2028248"/>
          </a:xfrm>
        </p:spPr>
        <p:txBody>
          <a:bodyPr/>
          <a:lstStyle/>
          <a:p>
            <a:pPr algn="ctr"/>
            <a:r>
              <a:rPr lang="en-US" dirty="0"/>
              <a:t>The Data verse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484</a:t>
            </a:r>
            <a:r>
              <a:rPr sz="2000" dirty="0"/>
              <a:t>+ sources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484</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a:p>
            <a:r>
              <a:rPr lang="en-US" sz="2000" dirty="0" err="1"/>
              <a:t>UpdateIf</a:t>
            </a:r>
            <a:r>
              <a:rPr lang="en-US" sz="2000" dirty="0"/>
              <a:t> – </a:t>
            </a:r>
            <a:r>
              <a:rPr lang="en-US" sz="2000" dirty="0" err="1"/>
              <a:t>UpdateIf</a:t>
            </a:r>
            <a:r>
              <a:rPr lang="en-US" sz="2000" dirty="0"/>
              <a:t>(</a:t>
            </a:r>
            <a:r>
              <a:rPr lang="en-US" sz="2000" dirty="0" err="1"/>
              <a:t>colItems,ID</a:t>
            </a:r>
            <a:r>
              <a:rPr lang="en-US" sz="2000" dirty="0"/>
              <a:t>= 10, {Product:val1, Qualtity:val2}, {Product:val3, Qualtity:val4})</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3B5F-4757-4762-AFC4-EA1C358E32CD}"/>
              </a:ext>
            </a:extLst>
          </p:cNvPr>
          <p:cNvSpPr>
            <a:spLocks noGrp="1"/>
          </p:cNvSpPr>
          <p:nvPr>
            <p:ph type="title"/>
          </p:nvPr>
        </p:nvSpPr>
        <p:spPr/>
        <p:txBody>
          <a:bodyPr/>
          <a:lstStyle/>
          <a:p>
            <a:r>
              <a:rPr lang="en-GB" sz="5400" dirty="0"/>
              <a:t>Disambiguation operator</a:t>
            </a:r>
          </a:p>
        </p:txBody>
      </p:sp>
      <p:sp>
        <p:nvSpPr>
          <p:cNvPr id="3" name="Content Placeholder 2">
            <a:extLst>
              <a:ext uri="{FF2B5EF4-FFF2-40B4-BE49-F238E27FC236}">
                <a16:creationId xmlns:a16="http://schemas.microsoft.com/office/drawing/2014/main" id="{D01BFCD5-BFBE-431C-AA01-BA76FC9F95A1}"/>
              </a:ext>
            </a:extLst>
          </p:cNvPr>
          <p:cNvSpPr>
            <a:spLocks noGrp="1"/>
          </p:cNvSpPr>
          <p:nvPr>
            <p:ph idx="1"/>
          </p:nvPr>
        </p:nvSpPr>
        <p:spPr/>
        <p:txBody>
          <a:bodyPr>
            <a:normAutofit/>
          </a:bodyPr>
          <a:lstStyle/>
          <a:p>
            <a:pPr algn="just">
              <a:lnSpc>
                <a:spcPct val="150000"/>
              </a:lnSpc>
              <a:buFont typeface="Wingdings" panose="05000000000000000000" pitchFamily="2" charset="2"/>
              <a:buChar char="ü"/>
            </a:pPr>
            <a:r>
              <a:rPr lang="en-US" sz="2000" b="0" i="0" dirty="0">
                <a:solidFill>
                  <a:srgbClr val="171717"/>
                </a:solidFill>
                <a:effectLst/>
              </a:rPr>
              <a:t>Field names added with the record scope override the same names from elsewhere in the app. When this happens, you can still access values from outside the record scope with the </a:t>
            </a:r>
            <a:r>
              <a:rPr lang="en-US" sz="2000" b="1" i="0" dirty="0">
                <a:solidFill>
                  <a:srgbClr val="171717"/>
                </a:solidFill>
                <a:effectLst/>
              </a:rPr>
              <a:t>@</a:t>
            </a:r>
            <a:r>
              <a:rPr lang="en-US" sz="2000" b="0" i="0" dirty="0">
                <a:solidFill>
                  <a:srgbClr val="171717"/>
                </a:solidFill>
                <a:effectLst/>
              </a:rPr>
              <a:t> disambiguation operator</a:t>
            </a:r>
            <a:endParaRPr lang="en-GB" sz="2000" dirty="0"/>
          </a:p>
          <a:p>
            <a:pPr algn="just">
              <a:lnSpc>
                <a:spcPct val="150000"/>
              </a:lnSpc>
              <a:buFont typeface="Wingdings" panose="05000000000000000000" pitchFamily="2" charset="2"/>
              <a:buChar char="ü"/>
            </a:pPr>
            <a:r>
              <a:rPr lang="en-US" sz="2000" b="0" i="0" dirty="0">
                <a:solidFill>
                  <a:srgbClr val="171717"/>
                </a:solidFill>
                <a:effectLst/>
              </a:rPr>
              <a:t>To access global values, such as data sources, collections, and context variables, use the pattern </a:t>
            </a:r>
            <a:r>
              <a:rPr lang="en-US" sz="2000" b="1" i="0" dirty="0">
                <a:solidFill>
                  <a:srgbClr val="171717"/>
                </a:solidFill>
                <a:effectLst/>
              </a:rPr>
              <a:t>[@</a:t>
            </a:r>
            <a:r>
              <a:rPr lang="en-US" sz="2000" b="0" i="1" dirty="0">
                <a:solidFill>
                  <a:srgbClr val="171717"/>
                </a:solidFill>
                <a:effectLst/>
              </a:rPr>
              <a:t>ObjectName</a:t>
            </a:r>
            <a:r>
              <a:rPr lang="en-US" sz="2000" b="1" i="0" dirty="0">
                <a:solidFill>
                  <a:srgbClr val="171717"/>
                </a:solidFill>
                <a:effectLst/>
              </a:rPr>
              <a:t>]</a:t>
            </a:r>
            <a:r>
              <a:rPr lang="en-US" sz="2000" b="0" i="0" dirty="0">
                <a:solidFill>
                  <a:srgbClr val="171717"/>
                </a:solidFill>
                <a:effectLst/>
              </a:rPr>
              <a:t> (without a table designation).</a:t>
            </a:r>
          </a:p>
          <a:p>
            <a:pPr marL="0" indent="0">
              <a:lnSpc>
                <a:spcPct val="150000"/>
              </a:lnSpc>
              <a:buNone/>
            </a:pPr>
            <a:endParaRPr lang="en-GB" sz="2000" dirty="0"/>
          </a:p>
        </p:txBody>
      </p:sp>
    </p:spTree>
    <p:extLst>
      <p:ext uri="{BB962C8B-B14F-4D97-AF65-F5344CB8AC3E}">
        <p14:creationId xmlns:p14="http://schemas.microsoft.com/office/powerpoint/2010/main" val="3301460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2163</TotalTime>
  <Words>4286</Words>
  <Application>Microsoft Office PowerPoint</Application>
  <PresentationFormat>Widescreen</PresentationFormat>
  <Paragraphs>739</Paragraphs>
  <Slides>86</Slides>
  <Notes>42</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86</vt:i4>
      </vt:variant>
    </vt:vector>
  </HeadingPairs>
  <TitlesOfParts>
    <vt:vector size="104"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PowerPoint Presentation</vt:lpstr>
      <vt:lpstr>License Options and Costs for external Users</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Disambiguation operator</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41</cp:revision>
  <dcterms:created xsi:type="dcterms:W3CDTF">2019-10-10T05:20:47Z</dcterms:created>
  <dcterms:modified xsi:type="dcterms:W3CDTF">2021-11-07T19:32:39Z</dcterms:modified>
</cp:coreProperties>
</file>